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9" r:id="rId2"/>
    <p:sldId id="320" r:id="rId3"/>
    <p:sldId id="324" r:id="rId4"/>
    <p:sldId id="321" r:id="rId5"/>
    <p:sldId id="328" r:id="rId6"/>
    <p:sldId id="327" r:id="rId7"/>
    <p:sldId id="326" r:id="rId8"/>
    <p:sldId id="329" r:id="rId9"/>
    <p:sldId id="325" r:id="rId10"/>
    <p:sldId id="330" r:id="rId11"/>
    <p:sldId id="323" r:id="rId12"/>
    <p:sldId id="331" r:id="rId13"/>
    <p:sldId id="332" r:id="rId14"/>
    <p:sldId id="334" r:id="rId15"/>
    <p:sldId id="335" r:id="rId16"/>
    <p:sldId id="336" r:id="rId17"/>
    <p:sldId id="337" r:id="rId18"/>
    <p:sldId id="322" r:id="rId19"/>
    <p:sldId id="338" r:id="rId20"/>
    <p:sldId id="339" r:id="rId21"/>
    <p:sldId id="340" r:id="rId22"/>
    <p:sldId id="341" r:id="rId23"/>
    <p:sldId id="342" r:id="rId24"/>
    <p:sldId id="343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7"/>
    <p:restoredTop sz="96327"/>
  </p:normalViewPr>
  <p:slideViewPr>
    <p:cSldViewPr snapToGrid="0" snapToObjects="1">
      <p:cViewPr>
        <p:scale>
          <a:sx n="111" d="100"/>
          <a:sy n="111" d="100"/>
        </p:scale>
        <p:origin x="155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4D82E-B88B-4746-8840-B77761DE2335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96A73-AADF-704C-AB65-8A1F548E95F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1278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96A73-AADF-704C-AB65-8A1F548E95F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154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AD2EC-38EF-CB41-89D9-48DAABA82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7B90B-83D8-6544-90BD-2F7526290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AAAC0-156A-4144-99E7-147D836F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719C0C-2F8F-D141-BDAE-98609732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304DF0-6262-9F47-A2BE-E7E1DA3C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747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737C8-88AA-B042-80EF-ACFA3969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530D6E-1C5A-0544-A8F3-102D0B22A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F5EE79-3FFD-2147-A5D4-C20CD042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4F5E0-A730-7B4A-8774-AA60DA62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E771D-68CC-B347-A219-C40DC6E1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22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88CB2C-1A6B-0E42-8CA1-C8F57D794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105E6D-938F-584E-B9FB-27AC0A9CE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BEE4F-C732-F847-9463-EE523FE2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1B360-3558-8A4D-B8D9-280ECFE3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FD205-FCC6-5C48-A811-16F5FE94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420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10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7353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B0FF7-ACB4-CC45-B77C-CCAB60B4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CC53C-508A-6348-ACB6-22555A75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6202C-350F-9045-BAF0-9609F2EA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221F92-49C2-8944-95F6-8498C7D1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C802A-3091-1342-AF1D-E880358F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596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59430-A520-5E49-A773-9302AE99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8B7FA-50B7-C648-9F15-671CEC4E9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C73385-E77C-7545-80DC-F2F463FB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B9A1D-857D-3940-BF90-499141A8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73F2D-F324-E142-BEEF-A0DFC3D7E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25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3BA44-B526-0C4C-B416-62E3A416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9AD44-1E79-CD4B-8C11-E2155FAC9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F84C15-31F8-3E44-8AC3-46178D7D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C9D9CE-C87A-4C4D-A5D8-964AADB4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F0315-7B18-334A-BA3D-7234612A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71ABDC-1A34-6647-8516-E56CA319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875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0E7A2-8201-CD45-BE8E-6A314071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1D849-5C12-CD4C-8004-657131DE4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D400ED-E514-3549-B96E-056A384B6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70C820-6132-4142-8102-BB411B884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99B1BA-C824-DC49-AA0E-0F86E9F57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EAAF72-1A6C-074D-AD0E-AC4A57C6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B26CB-EF25-DC47-877B-B4373D47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E50B0F-0879-4744-B953-18CF1D83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59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287A-EAAE-6542-BAF8-71D00F7F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770361-E8C1-3446-8599-CB424654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15C6B5-846B-394C-9B46-83FE9F81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93652D-7ED4-2D41-B186-85BC7540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87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28A1ED-A432-2C4F-8A3B-6BD2802B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838755-6F25-634D-82F4-06C727D2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BBAD84-E704-8747-A67D-35D874E6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085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C4484-43B7-F64B-AD67-E61AC1D4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4E4E56-77C0-4A41-A426-9922C08CA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C5D161-C5EB-6B4B-B949-80E4B6305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B814DC-38EB-A041-B7AD-2A4120FB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9084B3-016C-2043-BD57-418C7032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833550-B458-1648-973A-0B9F6C43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178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33EA-A75E-8E4F-87D8-356D92DF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A563CD-84C6-9546-A32C-D6A8F65B1E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14EE6-C5D8-5B4C-A3CC-F8BABD299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D35F2A-E605-0C4A-B5D2-77CFB9DE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842DAF-798D-7A48-BC00-0B8152E3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CFE117-B5E2-6846-87FA-4EBE55BE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716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D6CC22-FCA4-5543-81E1-912A6F3E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113D4-3615-6A4E-891A-0C6BAF911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7D208-6F07-0F4D-9FC1-C1F42BF89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C6717-E24B-9F4A-A435-90DAE46DDE78}" type="datetimeFigureOut">
              <a:rPr kumimoji="1" lang="ko-Kore-KR" altLang="en-US" smtClean="0"/>
              <a:t>2022. 2. 20.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17AC0-6AE1-4148-8C18-A99C6853F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C3AC9-9843-D044-8F89-053862D1C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E5ADA-6527-3E46-8234-44F951FF7C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047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459340"/>
            <a:ext cx="12192000" cy="23876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solidFill>
                  <a:srgbClr val="2E75B6"/>
                </a:solidFill>
              </a:rPr>
              <a:t>AES Quantum Circuit Implementation</a:t>
            </a:r>
            <a:endParaRPr lang="ko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25503-0B4D-914A-8611-3A7478C4F07B}"/>
              </a:ext>
            </a:extLst>
          </p:cNvPr>
          <p:cNvSpPr txBox="1"/>
          <p:nvPr/>
        </p:nvSpPr>
        <p:spPr>
          <a:xfrm>
            <a:off x="5657418" y="42195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장경배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971A39-4302-EE44-9A71-EEEFD9816084}"/>
              </a:ext>
            </a:extLst>
          </p:cNvPr>
          <p:cNvSpPr/>
          <p:nvPr/>
        </p:nvSpPr>
        <p:spPr>
          <a:xfrm>
            <a:off x="4578749" y="4776876"/>
            <a:ext cx="3141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https://youtu.be/cB-SGYPybWk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1A2F84AC-78D8-1148-A02D-482F9F33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463D0F-CC6A-CC4E-A54F-40B6B4DD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38" y="1299935"/>
            <a:ext cx="4273222" cy="1763331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5CF5A5-98FE-DA43-A6BE-915B5590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4" y="3170065"/>
            <a:ext cx="5170598" cy="26586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4CDE83-BEC8-B94E-8CC3-3A75D2028D1D}"/>
              </a:ext>
            </a:extLst>
          </p:cNvPr>
          <p:cNvSpPr/>
          <p:nvPr/>
        </p:nvSpPr>
        <p:spPr>
          <a:xfrm>
            <a:off x="636037" y="1244093"/>
            <a:ext cx="5379929" cy="473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C7DFFC6-5EB0-474A-AD3A-0C439C31635A}"/>
              </a:ext>
            </a:extLst>
          </p:cNvPr>
          <p:cNvCxnSpPr/>
          <p:nvPr/>
        </p:nvCxnSpPr>
        <p:spPr>
          <a:xfrm>
            <a:off x="4575473" y="3674142"/>
            <a:ext cx="120249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22AFF6A-B06A-4C47-986E-129FFF81F435}"/>
              </a:ext>
            </a:extLst>
          </p:cNvPr>
          <p:cNvCxnSpPr>
            <a:cxnSpLocks/>
          </p:cNvCxnSpPr>
          <p:nvPr/>
        </p:nvCxnSpPr>
        <p:spPr>
          <a:xfrm>
            <a:off x="775911" y="3820279"/>
            <a:ext cx="11628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8466DA2-D7A1-FA44-A960-BAB57770CDBC}"/>
              </a:ext>
            </a:extLst>
          </p:cNvPr>
          <p:cNvCxnSpPr>
            <a:cxnSpLocks/>
          </p:cNvCxnSpPr>
          <p:nvPr/>
        </p:nvCxnSpPr>
        <p:spPr>
          <a:xfrm>
            <a:off x="775911" y="3972679"/>
            <a:ext cx="27411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631795-E9DC-804B-BD12-8575768971E9}"/>
                  </a:ext>
                </a:extLst>
              </p:cNvPr>
              <p:cNvSpPr txBox="1"/>
              <p:nvPr/>
            </p:nvSpPr>
            <p:spPr>
              <a:xfrm>
                <a:off x="6357465" y="1157262"/>
                <a:ext cx="5178982" cy="39806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b="1" dirty="0">
                    <a:solidFill>
                      <a:schemeClr val="accent1"/>
                    </a:solidFill>
                  </a:rPr>
                  <a:t>가장</a:t>
                </a:r>
                <a:r>
                  <a:rPr kumimoji="1" lang="ko-KR" altLang="en-US" b="1" dirty="0">
                    <a:solidFill>
                      <a:schemeClr val="accent1"/>
                    </a:solidFill>
                  </a:rPr>
                  <a:t> 좋은 </a:t>
                </a:r>
                <a:r>
                  <a:rPr kumimoji="1" lang="en-US" altLang="ko-KR" b="1" dirty="0">
                    <a:solidFill>
                      <a:schemeClr val="accent1"/>
                    </a:solidFill>
                  </a:rPr>
                  <a:t>AES </a:t>
                </a:r>
                <a:r>
                  <a:rPr kumimoji="1" lang="ko-KR" altLang="en-US" b="1" dirty="0">
                    <a:solidFill>
                      <a:schemeClr val="accent1"/>
                    </a:solidFill>
                  </a:rPr>
                  <a:t>구현 결과를 제시</a:t>
                </a:r>
                <a:r>
                  <a:rPr kumimoji="1" lang="en-US" altLang="ko-KR" b="1" dirty="0">
                    <a:solidFill>
                      <a:schemeClr val="accent1"/>
                    </a:solidFill>
                  </a:rPr>
                  <a:t> (AES-128 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𝟏𝟓𝟕</m:t>
                        </m:r>
                      </m:sup>
                    </m:sSup>
                  </m:oMath>
                </a14:m>
                <a:r>
                  <a:rPr kumimoji="1" lang="en-US" altLang="ko-KR" b="1" dirty="0">
                    <a:solidFill>
                      <a:schemeClr val="accent1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낮은 </a:t>
                </a:r>
                <a:r>
                  <a:rPr kumimoji="1" lang="en-US" altLang="ko-KR" dirty="0"/>
                  <a:t>depth,</a:t>
                </a:r>
                <a:r>
                  <a:rPr kumimoji="1" lang="ko-KR" altLang="en-US" dirty="0"/>
                  <a:t> 적은 양자 게이트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큐비트를</a:t>
                </a:r>
                <a:r>
                  <a:rPr kumimoji="1" lang="ko-KR" altLang="en-US" dirty="0"/>
                  <a:t> 더 쓰긴 함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Pipeline </a:t>
                </a:r>
                <a:r>
                  <a:rPr kumimoji="1" lang="ko-KR" altLang="en-US" dirty="0"/>
                  <a:t>방식의 구현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다음 </a:t>
                </a:r>
                <a:r>
                  <a:rPr kumimoji="1" lang="en-US" altLang="ko-KR" dirty="0" err="1"/>
                  <a:t>Sbox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구현 선택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수식 변경 </a:t>
                </a:r>
                <a:r>
                  <a:rPr kumimoji="1" lang="en-US" altLang="ko-KR" dirty="0"/>
                  <a:t>X</a:t>
                </a: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631795-E9DC-804B-BD12-85757689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65" y="1157262"/>
                <a:ext cx="5178982" cy="3980642"/>
              </a:xfrm>
              <a:prstGeom prst="rect">
                <a:avLst/>
              </a:prstGeom>
              <a:blipFill>
                <a:blip r:embed="rId4"/>
                <a:stretch>
                  <a:fillRect l="-733" t="-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B8965979-812D-B242-A008-B493F371F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169" y="2369597"/>
            <a:ext cx="2684656" cy="1986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544E18-1B77-2C48-8E27-887186DA3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781" y="4816960"/>
            <a:ext cx="3531590" cy="1920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4327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12CA0C1-5AAC-6241-9EF0-BF69C76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EBD76-78B5-2449-BFCB-2066EDE0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4" y="1527211"/>
            <a:ext cx="6882066" cy="195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74C419-4389-A648-9011-62DA0EF7E02D}"/>
                  </a:ext>
                </a:extLst>
              </p:cNvPr>
              <p:cNvSpPr txBox="1"/>
              <p:nvPr/>
            </p:nvSpPr>
            <p:spPr>
              <a:xfrm>
                <a:off x="557719" y="1203590"/>
                <a:ext cx="8643713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Oracle cost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 err="1"/>
                  <a:t>FwAES</a:t>
                </a:r>
                <a:r>
                  <a:rPr kumimoji="1" lang="en-US" altLang="ko-KR" dirty="0"/>
                  <a:t>,</a:t>
                </a:r>
                <a:r>
                  <a:rPr kumimoji="1" lang="en-US" altLang="ko-Kore-KR" dirty="0"/>
                  <a:t> </a:t>
                </a:r>
                <a:r>
                  <a:rPr kumimoji="1" lang="en-US" altLang="ko-Kore-KR" dirty="0" err="1"/>
                  <a:t>FwAES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ore-KR" altLang="en-US" dirty="0"/>
                  <a:t>를 포함한 비용</a:t>
                </a:r>
                <a:r>
                  <a:rPr kumimoji="1" lang="en-US" altLang="ko-Kore-KR" dirty="0"/>
                  <a:t>, </a:t>
                </a:r>
                <a:r>
                  <a:rPr kumimoji="1" lang="ko-Kore-KR" altLang="en-US" dirty="0">
                    <a:solidFill>
                      <a:schemeClr val="accent1"/>
                    </a:solidFill>
                  </a:rPr>
                  <a:t>매우 낮은 </a:t>
                </a:r>
                <a:r>
                  <a:rPr kumimoji="1" lang="en-US" altLang="ko-Kore-KR" dirty="0">
                    <a:solidFill>
                      <a:schemeClr val="accent1"/>
                    </a:solidFill>
                  </a:rPr>
                  <a:t>depth, gates</a:t>
                </a:r>
                <a:r>
                  <a:rPr kumimoji="1" lang="ko-Kore-KR" altLang="en-US" dirty="0"/>
                  <a:t>에 비해 합리적인</a:t>
                </a:r>
                <a:r>
                  <a:rPr kumimoji="1" lang="en-US" altLang="ko-Kore-KR" dirty="0"/>
                  <a:t>? </a:t>
                </a:r>
                <a:r>
                  <a:rPr kumimoji="1" lang="ko-Kore-KR" altLang="en-US" dirty="0"/>
                  <a:t>큐비트 수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74C419-4389-A648-9011-62DA0EF7E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19" y="1203590"/>
                <a:ext cx="8643713" cy="2862322"/>
              </a:xfrm>
              <a:prstGeom prst="rect">
                <a:avLst/>
              </a:prstGeom>
              <a:blipFill>
                <a:blip r:embed="rId3"/>
                <a:stretch>
                  <a:fillRect l="-440" t="-881" b="-22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44C269D1-A032-D948-AB1E-A97842CDE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745" y="4299592"/>
            <a:ext cx="4700544" cy="20169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39F2BC-A5C2-5F44-8AB2-84B9AEA9D90D}"/>
              </a:ext>
            </a:extLst>
          </p:cNvPr>
          <p:cNvSpPr/>
          <p:nvPr/>
        </p:nvSpPr>
        <p:spPr>
          <a:xfrm>
            <a:off x="2368371" y="4211282"/>
            <a:ext cx="2151748" cy="215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7C5516-8DC0-4640-8784-2715C1EBF22F}"/>
              </a:ext>
            </a:extLst>
          </p:cNvPr>
          <p:cNvSpPr/>
          <p:nvPr/>
        </p:nvSpPr>
        <p:spPr>
          <a:xfrm>
            <a:off x="6314558" y="1962802"/>
            <a:ext cx="481834" cy="716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050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8CD0DC-EF52-0944-9D01-F25072F7B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30" y="1556839"/>
            <a:ext cx="8327300" cy="2836409"/>
          </a:xfrm>
          <a:prstGeom prst="rect">
            <a:avLst/>
          </a:prstGeom>
        </p:spPr>
      </p:pic>
      <p:sp>
        <p:nvSpPr>
          <p:cNvPr id="5" name="제목 6">
            <a:extLst>
              <a:ext uri="{FF2B5EF4-FFF2-40B4-BE49-F238E27FC236}">
                <a16:creationId xmlns:a16="http://schemas.microsoft.com/office/drawing/2014/main" id="{04469E67-CA68-B04F-95E2-492127FF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C95C7-5E41-B249-8F4A-64A7657F03DB}"/>
              </a:ext>
            </a:extLst>
          </p:cNvPr>
          <p:cNvSpPr/>
          <p:nvPr/>
        </p:nvSpPr>
        <p:spPr>
          <a:xfrm>
            <a:off x="7743216" y="2660724"/>
            <a:ext cx="583659" cy="28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33DA26-A7EF-A740-897A-B0892EF69FC6}"/>
              </a:ext>
            </a:extLst>
          </p:cNvPr>
          <p:cNvSpPr/>
          <p:nvPr/>
        </p:nvSpPr>
        <p:spPr>
          <a:xfrm>
            <a:off x="7756185" y="3343075"/>
            <a:ext cx="583659" cy="28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E34A22-2D9D-0E45-9A17-6449CB74C0F7}"/>
              </a:ext>
            </a:extLst>
          </p:cNvPr>
          <p:cNvSpPr/>
          <p:nvPr/>
        </p:nvSpPr>
        <p:spPr>
          <a:xfrm>
            <a:off x="7759428" y="4001311"/>
            <a:ext cx="583659" cy="28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16709-EC64-6C4F-BA38-DE84D40A5706}"/>
              </a:ext>
            </a:extLst>
          </p:cNvPr>
          <p:cNvSpPr txBox="1"/>
          <p:nvPr/>
        </p:nvSpPr>
        <p:spPr>
          <a:xfrm>
            <a:off x="9636868" y="2352947"/>
            <a:ext cx="626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chemeClr val="accent1"/>
                </a:solidFill>
              </a:rPr>
              <a:t>Grassl</a:t>
            </a:r>
            <a:endParaRPr kumimoji="1" lang="ko-Kore-KR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F7DB24-AD1A-4346-A979-9F13AA83ED9A}"/>
              </a:ext>
            </a:extLst>
          </p:cNvPr>
          <p:cNvCxnSpPr/>
          <p:nvPr/>
        </p:nvCxnSpPr>
        <p:spPr>
          <a:xfrm>
            <a:off x="9267217" y="2516222"/>
            <a:ext cx="3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>
            <a:extLst>
              <a:ext uri="{FF2B5EF4-FFF2-40B4-BE49-F238E27FC236}">
                <a16:creationId xmlns:a16="http://schemas.microsoft.com/office/drawing/2014/main" id="{3F7B6B10-9A58-E148-BF9E-2C61B4C3A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FF365-1E34-2D4E-8C3E-FBD7BD3F05C1}"/>
              </a:ext>
            </a:extLst>
          </p:cNvPr>
          <p:cNvSpPr txBox="1"/>
          <p:nvPr/>
        </p:nvSpPr>
        <p:spPr>
          <a:xfrm>
            <a:off x="411920" y="1298713"/>
            <a:ext cx="716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하지만 </a:t>
            </a:r>
            <a:r>
              <a:rPr kumimoji="1" lang="en-US" altLang="ko-Kore-KR" dirty="0"/>
              <a:t>Q</a:t>
            </a:r>
            <a:r>
              <a:rPr kumimoji="1" lang="en-US" altLang="ko-KR" dirty="0"/>
              <a:t>#</a:t>
            </a:r>
            <a:r>
              <a:rPr kumimoji="1" lang="ko-KR" altLang="en-US" dirty="0"/>
              <a:t>을 사용한 </a:t>
            </a:r>
            <a:r>
              <a:rPr kumimoji="1" lang="en-US" altLang="ko-KR" dirty="0"/>
              <a:t>AES </a:t>
            </a:r>
            <a:r>
              <a:rPr kumimoji="1" lang="ko-KR" altLang="en-US" dirty="0"/>
              <a:t>양자 회로 구현과 자원 분석에 문제가 있음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65A753-C56C-4B4E-9596-E0202ED7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41" y="1996848"/>
            <a:ext cx="3763129" cy="42582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4A0D6E3-3CE7-154C-95F4-47815345DCEE}"/>
              </a:ext>
            </a:extLst>
          </p:cNvPr>
          <p:cNvSpPr/>
          <p:nvPr/>
        </p:nvSpPr>
        <p:spPr>
          <a:xfrm>
            <a:off x="1446724" y="2574959"/>
            <a:ext cx="2793972" cy="135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D4FD33-B6BD-2240-843A-AD5D9B76D291}"/>
              </a:ext>
            </a:extLst>
          </p:cNvPr>
          <p:cNvSpPr/>
          <p:nvPr/>
        </p:nvSpPr>
        <p:spPr>
          <a:xfrm>
            <a:off x="1641567" y="4962724"/>
            <a:ext cx="2406972" cy="3182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F66A0-0C30-CE4F-A7A3-BD64992E59B6}"/>
              </a:ext>
            </a:extLst>
          </p:cNvPr>
          <p:cNvSpPr/>
          <p:nvPr/>
        </p:nvSpPr>
        <p:spPr>
          <a:xfrm>
            <a:off x="1641567" y="3551854"/>
            <a:ext cx="1432937" cy="12984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2F9A9C8-FFAA-4948-8AB9-1AC1B035DB59}"/>
              </a:ext>
            </a:extLst>
          </p:cNvPr>
          <p:cNvCxnSpPr/>
          <p:nvPr/>
        </p:nvCxnSpPr>
        <p:spPr>
          <a:xfrm>
            <a:off x="4359966" y="2643809"/>
            <a:ext cx="11065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AE0EDE2-AA73-604E-A818-D05C8F46F87A}"/>
              </a:ext>
            </a:extLst>
          </p:cNvPr>
          <p:cNvSpPr txBox="1"/>
          <p:nvPr/>
        </p:nvSpPr>
        <p:spPr>
          <a:xfrm>
            <a:off x="5466521" y="2459143"/>
            <a:ext cx="67746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C# </a:t>
            </a:r>
            <a:r>
              <a:rPr kumimoji="1" lang="ko-Kore-KR" altLang="en-US" dirty="0"/>
              <a:t>명령어 </a:t>
            </a:r>
            <a:r>
              <a:rPr kumimoji="1" lang="en-US" altLang="ko-Kore-KR" dirty="0"/>
              <a:t>‘using</a:t>
            </a:r>
            <a:r>
              <a:rPr kumimoji="1" lang="en-US" altLang="ko-KR" dirty="0"/>
              <a:t>’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Q#</a:t>
            </a:r>
            <a:r>
              <a:rPr kumimoji="1" lang="ko-Kore-KR" altLang="en-US" dirty="0"/>
              <a:t>에서 사용</a:t>
            </a:r>
            <a:endParaRPr kumimoji="1" lang="en-US" altLang="ko-Kore-KR" dirty="0"/>
          </a:p>
          <a:p>
            <a:r>
              <a:rPr kumimoji="1" lang="en-US" altLang="ko-Kore-KR" dirty="0"/>
              <a:t>using</a:t>
            </a:r>
            <a:r>
              <a:rPr kumimoji="1" lang="ko-Kore-KR" altLang="en-US" dirty="0"/>
              <a:t>이 휘발성</a:t>
            </a:r>
            <a:r>
              <a:rPr kumimoji="1" lang="en-US" altLang="ko-KR" dirty="0"/>
              <a:t>? </a:t>
            </a:r>
            <a:r>
              <a:rPr kumimoji="1" lang="ko-KR" altLang="en-US" dirty="0"/>
              <a:t>명령어인 듯 함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함수내 </a:t>
            </a:r>
            <a:r>
              <a:rPr kumimoji="1" lang="en-US" altLang="ko-KR" dirty="0"/>
              <a:t>{}</a:t>
            </a:r>
            <a:r>
              <a:rPr kumimoji="1" lang="ko-KR" altLang="en-US" dirty="0"/>
              <a:t>가 끝나면 할당이 해제됨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모든 </a:t>
            </a:r>
            <a:r>
              <a:rPr kumimoji="1" lang="en-US" altLang="ko-KR" dirty="0"/>
              <a:t>8-bit </a:t>
            </a:r>
            <a:r>
              <a:rPr kumimoji="1" lang="en-US" altLang="ko-KR" dirty="0" err="1"/>
              <a:t>Sbox</a:t>
            </a:r>
            <a:r>
              <a:rPr kumimoji="1" lang="ko-KR" altLang="en-US" dirty="0"/>
              <a:t>마다 </a:t>
            </a:r>
            <a:r>
              <a:rPr kumimoji="1" lang="en-US" altLang="ko-KR" b="1" dirty="0"/>
              <a:t>t, m, l(ancilla)</a:t>
            </a:r>
            <a:r>
              <a:rPr kumimoji="1" lang="ko-KR" altLang="en-US" dirty="0"/>
              <a:t> 할당에 </a:t>
            </a:r>
            <a:r>
              <a:rPr kumimoji="1" lang="en-US" altLang="ko-KR" dirty="0"/>
              <a:t>using</a:t>
            </a:r>
            <a:r>
              <a:rPr kumimoji="1" lang="ko-KR" altLang="en-US" dirty="0"/>
              <a:t>을 활용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실제 </a:t>
            </a:r>
            <a:r>
              <a:rPr kumimoji="1" lang="en-US" altLang="ko-KR" dirty="0"/>
              <a:t>Q#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resource </a:t>
            </a:r>
            <a:r>
              <a:rPr kumimoji="1" lang="ko-KR" altLang="en-US" dirty="0"/>
              <a:t>추정을 해본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계산 방식이 이상함</a:t>
            </a:r>
            <a:r>
              <a:rPr kumimoji="1" lang="ko-Kore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952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BFA57-B478-BA48-BD2F-E63F9313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89" y="1591978"/>
            <a:ext cx="7570273" cy="4230635"/>
          </a:xfrm>
          <a:prstGeom prst="rect">
            <a:avLst/>
          </a:prstGeom>
        </p:spPr>
      </p:pic>
      <p:sp>
        <p:nvSpPr>
          <p:cNvPr id="5" name="제목 6">
            <a:extLst>
              <a:ext uri="{FF2B5EF4-FFF2-40B4-BE49-F238E27FC236}">
                <a16:creationId xmlns:a16="http://schemas.microsoft.com/office/drawing/2014/main" id="{0C5BFE55-BA98-904D-B316-48D6D4EB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88E8E1D-7F41-6843-8C66-378D78EE6CCC}"/>
              </a:ext>
            </a:extLst>
          </p:cNvPr>
          <p:cNvCxnSpPr/>
          <p:nvPr/>
        </p:nvCxnSpPr>
        <p:spPr>
          <a:xfrm>
            <a:off x="978011" y="5327375"/>
            <a:ext cx="613045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9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590931-2DF6-184E-A6F6-AC77BF1D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38" y="1517960"/>
            <a:ext cx="9160030" cy="4521795"/>
          </a:xfrm>
          <a:prstGeom prst="rect">
            <a:avLst/>
          </a:prstGeom>
        </p:spPr>
      </p:pic>
      <p:sp>
        <p:nvSpPr>
          <p:cNvPr id="5" name="제목 6">
            <a:extLst>
              <a:ext uri="{FF2B5EF4-FFF2-40B4-BE49-F238E27FC236}">
                <a16:creationId xmlns:a16="http://schemas.microsoft.com/office/drawing/2014/main" id="{2EC8D453-5B1C-6E44-82E0-606A7B59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6507F2-0A81-0443-AA8D-489C043B597C}"/>
              </a:ext>
            </a:extLst>
          </p:cNvPr>
          <p:cNvSpPr/>
          <p:nvPr/>
        </p:nvSpPr>
        <p:spPr>
          <a:xfrm>
            <a:off x="2321782" y="4993419"/>
            <a:ext cx="1510748" cy="127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546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>
            <a:extLst>
              <a:ext uri="{FF2B5EF4-FFF2-40B4-BE49-F238E27FC236}">
                <a16:creationId xmlns:a16="http://schemas.microsoft.com/office/drawing/2014/main" id="{86A72003-5CD7-434C-902F-E11E8914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4" y="2464905"/>
            <a:ext cx="11782651" cy="3846826"/>
          </a:xfrm>
          <a:prstGeom prst="rect">
            <a:avLst/>
          </a:prstGeom>
        </p:spPr>
      </p:pic>
      <p:sp>
        <p:nvSpPr>
          <p:cNvPr id="78" name="제목 6">
            <a:extLst>
              <a:ext uri="{FF2B5EF4-FFF2-40B4-BE49-F238E27FC236}">
                <a16:creationId xmlns:a16="http://schemas.microsoft.com/office/drawing/2014/main" id="{BF5DAEEB-48A7-4A47-B81D-44085EFF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6EF51C-28EB-0448-980F-5DE25A76ECD1}"/>
                  </a:ext>
                </a:extLst>
              </p:cNvPr>
              <p:cNvSpPr txBox="1"/>
              <p:nvPr/>
            </p:nvSpPr>
            <p:spPr>
              <a:xfrm>
                <a:off x="204674" y="1311965"/>
                <a:ext cx="116857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해당 큐비트만으로는 </a:t>
                </a:r>
                <a:r>
                  <a:rPr kumimoji="1" lang="en-US" altLang="ko-Kore-KR" dirty="0"/>
                  <a:t>AES </a:t>
                </a:r>
                <a:r>
                  <a:rPr kumimoji="1" lang="ko-Kore-KR" altLang="en-US" dirty="0"/>
                  <a:t>암호화를 수행할 수 없으며</a:t>
                </a:r>
                <a:r>
                  <a:rPr kumimoji="1" lang="en-US" altLang="ko-Kore-KR" dirty="0"/>
                  <a:t>,</a:t>
                </a:r>
                <a:r>
                  <a:rPr kumimoji="1" lang="ko-Kore-KR" altLang="en-US" dirty="0"/>
                  <a:t> 병렬 동작이 또한 불가능함</a:t>
                </a: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 err="1"/>
                  <a:t>Uncompute</a:t>
                </a:r>
                <a:r>
                  <a:rPr kumimoji="1" lang="en-US" altLang="ko-Kore-KR" dirty="0"/>
                  <a:t> </a:t>
                </a:r>
                <a:r>
                  <a:rPr kumimoji="1" lang="ko-Kore-KR" altLang="en-US" dirty="0"/>
                  <a:t>연산 또한 생략되어 있음</a:t>
                </a:r>
                <a:r>
                  <a:rPr kumimoji="1" lang="en-US" altLang="ko-Kore-KR" dirty="0"/>
                  <a:t>, </a:t>
                </a:r>
                <a:r>
                  <a:rPr kumimoji="1" lang="ko-Kore-KR" altLang="en-US" dirty="0"/>
                  <a:t>표기된 </a:t>
                </a:r>
                <a:r>
                  <a:rPr kumimoji="1" lang="en-US" altLang="ko-Kore-KR" dirty="0" err="1"/>
                  <a:t>Uncompute</a:t>
                </a:r>
                <a:r>
                  <a:rPr kumimoji="1" lang="ko-Kore-KR" altLang="en-US" dirty="0"/>
                  <a:t>는 </a:t>
                </a:r>
                <a:r>
                  <a:rPr kumimoji="1" lang="en-US" altLang="ko-Kore-KR" dirty="0" err="1"/>
                  <a:t>FwAES</a:t>
                </a:r>
                <a:r>
                  <a:rPr kumimoji="1" lang="ko-Kore-KR" altLang="en-US" dirty="0"/>
                  <a:t>가 아닌</a:t>
                </a:r>
                <a:r>
                  <a:rPr kumimoji="1" lang="en-US" altLang="ko-Kore-KR" dirty="0"/>
                  <a:t> </a:t>
                </a:r>
                <a:r>
                  <a:rPr kumimoji="1" lang="en-US" altLang="ko-Kore-KR" dirty="0" err="1"/>
                  <a:t>FwAES</a:t>
                </a:r>
                <a:r>
                  <a:rPr kumimoji="1" lang="en-US" altLang="ko-Kore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kumimoji="1" lang="ko-Kore-KR" altLang="en-US" dirty="0"/>
                  <a:t>에 대한 자원으로 계산하고 있음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6EF51C-28EB-0448-980F-5DE25A76E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4" y="1311965"/>
                <a:ext cx="11685700" cy="923330"/>
              </a:xfrm>
              <a:prstGeom prst="rect">
                <a:avLst/>
              </a:prstGeom>
              <a:blipFill>
                <a:blip r:embed="rId3"/>
                <a:stretch>
                  <a:fillRect l="-434" t="-4054" r="-109" b="-94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직사각형 79">
            <a:extLst>
              <a:ext uri="{FF2B5EF4-FFF2-40B4-BE49-F238E27FC236}">
                <a16:creationId xmlns:a16="http://schemas.microsoft.com/office/drawing/2014/main" id="{9DCFE86A-0535-684B-8E94-F13F4E93FE84}"/>
              </a:ext>
            </a:extLst>
          </p:cNvPr>
          <p:cNvSpPr/>
          <p:nvPr/>
        </p:nvSpPr>
        <p:spPr>
          <a:xfrm>
            <a:off x="4265496" y="1877273"/>
            <a:ext cx="1854357" cy="350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242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>
            <a:extLst>
              <a:ext uri="{FF2B5EF4-FFF2-40B4-BE49-F238E27FC236}">
                <a16:creationId xmlns:a16="http://schemas.microsoft.com/office/drawing/2014/main" id="{ABF459B1-5392-C643-8660-F5EFEC12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Grover on AES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17955-A6D0-EC44-ABAA-F0CD00A3D655}"/>
              </a:ext>
            </a:extLst>
          </p:cNvPr>
          <p:cNvSpPr txBox="1"/>
          <p:nvPr/>
        </p:nvSpPr>
        <p:spPr>
          <a:xfrm>
            <a:off x="341924" y="1333500"/>
            <a:ext cx="70770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회로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Depth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최소화하는 선에서 </a:t>
            </a:r>
            <a:r>
              <a:rPr kumimoji="1" lang="ko-KR" altLang="en-US" dirty="0" err="1"/>
              <a:t>큐비트</a:t>
            </a:r>
            <a:r>
              <a:rPr kumimoji="1" lang="ko-KR" altLang="en-US" dirty="0"/>
              <a:t> 수를 최소화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NIST</a:t>
            </a:r>
            <a:r>
              <a:rPr kumimoji="1" lang="ko-KR" altLang="en-US" dirty="0"/>
              <a:t>에서는 </a:t>
            </a:r>
            <a:r>
              <a:rPr kumimoji="1" lang="ko-KR" altLang="en-US" dirty="0" err="1"/>
              <a:t>큐비트</a:t>
            </a:r>
            <a:r>
              <a:rPr kumimoji="1" lang="ko-KR" altLang="en-US" dirty="0"/>
              <a:t> 수보단 회로 </a:t>
            </a:r>
            <a:r>
              <a:rPr kumimoji="1" lang="en-US" altLang="ko-KR" dirty="0"/>
              <a:t>depth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중시하고 있음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Grover </a:t>
            </a:r>
            <a:r>
              <a:rPr kumimoji="1" lang="ko-KR" altLang="en-US" dirty="0"/>
              <a:t>알고리즘의 반복으로 인한 매우 긴 직렬 구조가 발생함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큐비트</a:t>
            </a:r>
            <a:r>
              <a:rPr kumimoji="1" lang="ko-KR" altLang="en-US" dirty="0"/>
              <a:t> 수</a:t>
            </a:r>
            <a:r>
              <a:rPr kumimoji="1" lang="en-US" altLang="ko-KR" dirty="0"/>
              <a:t>(width)</a:t>
            </a:r>
            <a:r>
              <a:rPr kumimoji="1" lang="ko-KR" altLang="en-US" dirty="0"/>
              <a:t>는 고정되는 반면 </a:t>
            </a:r>
            <a:r>
              <a:rPr kumimoji="1" lang="en-US" altLang="ko-KR" dirty="0"/>
              <a:t>depth</a:t>
            </a:r>
            <a:r>
              <a:rPr kumimoji="1" lang="ko-KR" altLang="en-US" dirty="0"/>
              <a:t>는 계속 증가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A39837-51D0-234A-B034-39C937245CAA}"/>
              </a:ext>
            </a:extLst>
          </p:cNvPr>
          <p:cNvSpPr/>
          <p:nvPr/>
        </p:nvSpPr>
        <p:spPr>
          <a:xfrm>
            <a:off x="1178789" y="3544794"/>
            <a:ext cx="2701636" cy="10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0F85F-43CC-174E-90F7-D0CBE7548BB3}"/>
              </a:ext>
            </a:extLst>
          </p:cNvPr>
          <p:cNvSpPr txBox="1"/>
          <p:nvPr/>
        </p:nvSpPr>
        <p:spPr>
          <a:xfrm>
            <a:off x="7070780" y="33862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…. 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8F4F1B-22C7-8641-9ED2-63892169BD71}"/>
              </a:ext>
            </a:extLst>
          </p:cNvPr>
          <p:cNvSpPr/>
          <p:nvPr/>
        </p:nvSpPr>
        <p:spPr>
          <a:xfrm rot="5400000">
            <a:off x="191307" y="4991472"/>
            <a:ext cx="2392055" cy="86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9BA4BB-B0C1-4E44-BA6C-AC8ACF35ED51}"/>
              </a:ext>
            </a:extLst>
          </p:cNvPr>
          <p:cNvSpPr/>
          <p:nvPr/>
        </p:nvSpPr>
        <p:spPr>
          <a:xfrm>
            <a:off x="4055339" y="3544794"/>
            <a:ext cx="2701636" cy="10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26BD6C-FEB4-5F46-9766-D32ECDB4F276}"/>
              </a:ext>
            </a:extLst>
          </p:cNvPr>
          <p:cNvSpPr/>
          <p:nvPr/>
        </p:nvSpPr>
        <p:spPr>
          <a:xfrm>
            <a:off x="7865339" y="3544794"/>
            <a:ext cx="2701636" cy="10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681458-8AC4-E143-B5AD-EF7F78ACC9EA}"/>
              </a:ext>
            </a:extLst>
          </p:cNvPr>
          <p:cNvSpPr/>
          <p:nvPr/>
        </p:nvSpPr>
        <p:spPr>
          <a:xfrm rot="5400000">
            <a:off x="515157" y="4991473"/>
            <a:ext cx="2392055" cy="86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A42B8A-8421-6840-BE4C-E4693819C252}"/>
              </a:ext>
            </a:extLst>
          </p:cNvPr>
          <p:cNvSpPr txBox="1"/>
          <p:nvPr/>
        </p:nvSpPr>
        <p:spPr>
          <a:xfrm>
            <a:off x="1955855" y="483088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… </a:t>
            </a:r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2D99E6-2A2B-8544-BE7C-C1DAB84FCDE7}"/>
              </a:ext>
            </a:extLst>
          </p:cNvPr>
          <p:cNvSpPr/>
          <p:nvPr/>
        </p:nvSpPr>
        <p:spPr>
          <a:xfrm rot="5400000">
            <a:off x="1227667" y="4991473"/>
            <a:ext cx="2392055" cy="86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725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621634E-D18A-EB4F-AB7D-9AEC8508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84" y="3999792"/>
            <a:ext cx="5170598" cy="2646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717200FE-BB6C-494A-983E-7E6E8451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Ours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3532A2-73FE-9646-BDC4-741363A5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84" y="1609470"/>
            <a:ext cx="3226433" cy="1754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8B6998-1931-FE4F-9978-332B8DE58A57}"/>
              </a:ext>
            </a:extLst>
          </p:cNvPr>
          <p:cNvSpPr txBox="1"/>
          <p:nvPr/>
        </p:nvSpPr>
        <p:spPr>
          <a:xfrm>
            <a:off x="373175" y="1137470"/>
            <a:ext cx="37902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Boyer-Peralta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S-box</a:t>
            </a:r>
            <a:r>
              <a:rPr kumimoji="1" lang="ko-KR" altLang="en-US" dirty="0"/>
              <a:t> 구현을 사용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SubBytes</a:t>
            </a:r>
            <a:r>
              <a:rPr kumimoji="1" lang="ko-KR" altLang="en-US" dirty="0"/>
              <a:t> 구조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C9BDBF-23BF-6D40-BFAD-407743CB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743" y="3126707"/>
            <a:ext cx="3274714" cy="3519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413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01476F-32D3-BA47-A2B9-7A892D50D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39" y="4333875"/>
            <a:ext cx="6484746" cy="1647832"/>
          </a:xfrm>
          <a:prstGeom prst="rect">
            <a:avLst/>
          </a:prstGeom>
        </p:spPr>
      </p:pic>
      <p:sp>
        <p:nvSpPr>
          <p:cNvPr id="5" name="제목 6">
            <a:extLst>
              <a:ext uri="{FF2B5EF4-FFF2-40B4-BE49-F238E27FC236}">
                <a16:creationId xmlns:a16="http://schemas.microsoft.com/office/drawing/2014/main" id="{B4F8F563-61A1-0749-B2F6-B1A23042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Grover on AES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890EC-631C-F344-A214-8CEE471F9184}"/>
              </a:ext>
            </a:extLst>
          </p:cNvPr>
          <p:cNvSpPr txBox="1"/>
          <p:nvPr/>
        </p:nvSpPr>
        <p:spPr>
          <a:xfrm>
            <a:off x="411920" y="1252785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MixColumn</a:t>
            </a:r>
            <a:r>
              <a:rPr kumimoji="1" lang="ko-KR" altLang="en-US" dirty="0"/>
              <a:t>에서의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성능 증가</a:t>
            </a:r>
            <a:endParaRPr kumimoji="1" lang="ko-Kore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2A601BC-8C52-8F43-AE57-B426996ABF1A}"/>
              </a:ext>
            </a:extLst>
          </p:cNvPr>
          <p:cNvSpPr/>
          <p:nvPr/>
        </p:nvSpPr>
        <p:spPr>
          <a:xfrm>
            <a:off x="1323974" y="5407343"/>
            <a:ext cx="2358393" cy="27241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6CEDBD-F336-9A44-837A-56C47BD4F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36" y="1943617"/>
            <a:ext cx="4700544" cy="19582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64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BD5920A-7EF2-C646-A7BB-7DFC553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Grassl’s</a:t>
            </a:r>
            <a:r>
              <a:rPr lang="en-US" altLang="ko-Kore-KR" dirty="0"/>
              <a:t> Implementation(2016)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5E909E-B05E-9C44-A374-A78295EF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4" y="1332354"/>
            <a:ext cx="5687658" cy="1728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6B8CA-2B7B-CD46-B84C-0EECA610169F}"/>
              </a:ext>
            </a:extLst>
          </p:cNvPr>
          <p:cNvSpPr txBox="1"/>
          <p:nvPr/>
        </p:nvSpPr>
        <p:spPr>
          <a:xfrm>
            <a:off x="411920" y="3346129"/>
            <a:ext cx="36256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최초의 </a:t>
            </a:r>
            <a:r>
              <a:rPr kumimoji="1" lang="en-US" altLang="ko-Kore-KR" dirty="0"/>
              <a:t>AES</a:t>
            </a:r>
            <a:r>
              <a:rPr kumimoji="1" lang="ko-KR" altLang="en-US" dirty="0"/>
              <a:t> 양자 회로 구현 논문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NIST</a:t>
            </a:r>
            <a:r>
              <a:rPr kumimoji="1" lang="ko-KR" altLang="en-US" dirty="0"/>
              <a:t>에서 인용하고 있음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168A1A-B5C7-6D40-9775-88E7185A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0" y="4330419"/>
            <a:ext cx="5409201" cy="14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8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4F8F563-61A1-0749-B2F6-B1A23042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Grover on AES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890EC-631C-F344-A214-8CEE471F9184}"/>
              </a:ext>
            </a:extLst>
          </p:cNvPr>
          <p:cNvSpPr txBox="1"/>
          <p:nvPr/>
        </p:nvSpPr>
        <p:spPr>
          <a:xfrm>
            <a:off x="411920" y="1252785"/>
            <a:ext cx="10065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회로 구조는 </a:t>
            </a:r>
            <a:r>
              <a:rPr kumimoji="1" lang="en-US" altLang="ko-Kore-KR" dirty="0"/>
              <a:t>Pipeline 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 </a:t>
            </a:r>
            <a:r>
              <a:rPr kumimoji="1" lang="en-US" altLang="ko-KR" dirty="0"/>
              <a:t>depth</a:t>
            </a:r>
            <a:r>
              <a:rPr kumimoji="1" lang="ko-KR" altLang="en-US" dirty="0"/>
              <a:t>는 모두 </a:t>
            </a:r>
            <a:r>
              <a:rPr kumimoji="1" lang="en-US" altLang="ko-KR" dirty="0" err="1"/>
              <a:t>SubBytes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SubBytes</a:t>
            </a:r>
            <a:r>
              <a:rPr kumimoji="1" lang="en-US" altLang="ko-KR" dirty="0"/>
              <a:t> </a:t>
            </a:r>
            <a:r>
              <a:rPr kumimoji="1" lang="ko-KR" altLang="en-US" dirty="0"/>
              <a:t> 의 </a:t>
            </a:r>
            <a:r>
              <a:rPr kumimoji="1" lang="ko-KR" altLang="en-US" dirty="0" err="1"/>
              <a:t>직렬적인</a:t>
            </a:r>
            <a:r>
              <a:rPr kumimoji="1" lang="ko-KR" altLang="en-US" dirty="0"/>
              <a:t> 동작 횟수에 의존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키 스케줄은 </a:t>
            </a:r>
            <a:r>
              <a:rPr kumimoji="1" lang="en-US" altLang="ko-KR" dirty="0" err="1"/>
              <a:t>SubBytes</a:t>
            </a:r>
            <a:r>
              <a:rPr kumimoji="1" lang="en-US" altLang="ko-KR" dirty="0"/>
              <a:t> </a:t>
            </a:r>
            <a:r>
              <a:rPr kumimoji="1" lang="ko-KR" altLang="en-US" dirty="0"/>
              <a:t>와 동시에 작동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MixColumns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SubBytes</a:t>
            </a:r>
            <a:r>
              <a:rPr kumimoji="1" lang="en-US" altLang="ko-KR" dirty="0"/>
              <a:t>  </a:t>
            </a:r>
            <a:r>
              <a:rPr kumimoji="1" lang="ko-KR" altLang="en-US" dirty="0"/>
              <a:t>와 동시에 작동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CB9299-0CA5-324A-879C-5F1CA66E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26" y="2552692"/>
            <a:ext cx="7048525" cy="397193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213A5-6657-2844-AEB3-58A89D9E0617}"/>
                  </a:ext>
                </a:extLst>
              </p:cNvPr>
              <p:cNvSpPr txBox="1"/>
              <p:nvPr/>
            </p:nvSpPr>
            <p:spPr>
              <a:xfrm>
                <a:off x="7191375" y="1176585"/>
                <a:ext cx="171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†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213A5-6657-2844-AEB3-58A89D9E0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5" y="1176585"/>
                <a:ext cx="171521" cy="276999"/>
              </a:xfrm>
              <a:prstGeom prst="rect">
                <a:avLst/>
              </a:prstGeom>
              <a:blipFill>
                <a:blip r:embed="rId3"/>
                <a:stretch>
                  <a:fillRect l="-42857" r="-42857" b="-260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3C0BCBF-24A8-A749-80B9-F79F987636B3}"/>
              </a:ext>
            </a:extLst>
          </p:cNvPr>
          <p:cNvSpPr txBox="1"/>
          <p:nvPr/>
        </p:nvSpPr>
        <p:spPr>
          <a:xfrm>
            <a:off x="8496300" y="2895600"/>
            <a:ext cx="3413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AES-128 : 19</a:t>
            </a:r>
            <a:r>
              <a:rPr kumimoji="1" lang="ko-KR" altLang="en-US" dirty="0"/>
              <a:t>번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19 X 85 = </a:t>
            </a:r>
            <a:r>
              <a:rPr kumimoji="1" lang="en-US" altLang="ko-KR" b="1" dirty="0">
                <a:sym typeface="Wingdings" pitchFamily="2" charset="2"/>
              </a:rPr>
              <a:t>1,615</a:t>
            </a:r>
            <a:endParaRPr kumimoji="1" lang="en-US" altLang="ko-KR" b="1" dirty="0"/>
          </a:p>
          <a:p>
            <a:r>
              <a:rPr kumimoji="1" lang="en-US" altLang="ko-KR" dirty="0"/>
              <a:t>AES-192: 23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  </a:t>
            </a:r>
            <a:r>
              <a:rPr kumimoji="1" lang="en-US" altLang="ko-KR" dirty="0">
                <a:sym typeface="Wingdings" pitchFamily="2" charset="2"/>
              </a:rPr>
              <a:t> 23 X 85 = </a:t>
            </a:r>
            <a:r>
              <a:rPr kumimoji="1" lang="en-US" altLang="ko-KR" b="1" dirty="0">
                <a:sym typeface="Wingdings" pitchFamily="2" charset="2"/>
              </a:rPr>
              <a:t>1,955</a:t>
            </a:r>
            <a:endParaRPr kumimoji="1" lang="en-US" altLang="ko-KR" b="1" dirty="0"/>
          </a:p>
          <a:p>
            <a:r>
              <a:rPr kumimoji="1" lang="en-US" altLang="ko-KR" dirty="0"/>
              <a:t>AES-256: 27</a:t>
            </a:r>
            <a:r>
              <a:rPr kumimoji="1" lang="ko-KR" altLang="en-US" dirty="0"/>
              <a:t>번 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27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X 85 = </a:t>
            </a:r>
            <a:r>
              <a:rPr kumimoji="1" lang="en-US" altLang="ko-KR" b="1" dirty="0">
                <a:sym typeface="Wingdings" pitchFamily="2" charset="2"/>
              </a:rPr>
              <a:t>2,295</a:t>
            </a:r>
            <a:endParaRPr kumimoji="1" lang="en-US" altLang="ko-K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323752-1035-0C4B-98DE-6162AD0BF947}"/>
                  </a:ext>
                </a:extLst>
              </p:cNvPr>
              <p:cNvSpPr txBox="1"/>
              <p:nvPr/>
            </p:nvSpPr>
            <p:spPr>
              <a:xfrm>
                <a:off x="7239035" y="1710711"/>
                <a:ext cx="171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†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323752-1035-0C4B-98DE-6162AD0B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35" y="1710711"/>
                <a:ext cx="171521" cy="276999"/>
              </a:xfrm>
              <a:prstGeom prst="rect">
                <a:avLst/>
              </a:prstGeom>
              <a:blipFill>
                <a:blip r:embed="rId4"/>
                <a:stretch>
                  <a:fillRect l="-42857" r="-35714" b="-260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41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1CAA8F-66CF-5946-9833-C04571F3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90" y="1042791"/>
            <a:ext cx="7966620" cy="56677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94AC20-54C3-0742-A922-AA146B6740D7}"/>
              </a:ext>
            </a:extLst>
          </p:cNvPr>
          <p:cNvSpPr/>
          <p:nvPr/>
        </p:nvSpPr>
        <p:spPr>
          <a:xfrm>
            <a:off x="3609975" y="3366221"/>
            <a:ext cx="6229350" cy="268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35E44-AF26-7B4B-99B4-A2881345024C}"/>
              </a:ext>
            </a:extLst>
          </p:cNvPr>
          <p:cNvSpPr/>
          <p:nvPr/>
        </p:nvSpPr>
        <p:spPr>
          <a:xfrm>
            <a:off x="3609975" y="4846158"/>
            <a:ext cx="6229350" cy="268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E9A72-6618-0648-86AE-C1E0A9F76FD3}"/>
              </a:ext>
            </a:extLst>
          </p:cNvPr>
          <p:cNvSpPr/>
          <p:nvPr/>
        </p:nvSpPr>
        <p:spPr>
          <a:xfrm>
            <a:off x="3600450" y="6335620"/>
            <a:ext cx="6229350" cy="268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469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4F8F563-61A1-0749-B2F6-B1A23042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Grover on AES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890EC-631C-F344-A214-8CEE471F9184}"/>
              </a:ext>
            </a:extLst>
          </p:cNvPr>
          <p:cNvSpPr txBox="1"/>
          <p:nvPr/>
        </p:nvSpPr>
        <p:spPr>
          <a:xfrm>
            <a:off x="411920" y="1252785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두번째 버전은 가능한 모든 부분이 병렬로 동작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CB9299-0CA5-324A-879C-5F1CA66E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1" y="2000242"/>
            <a:ext cx="7048525" cy="3971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0BCBF-24A8-A749-80B9-F79F987636B3}"/>
              </a:ext>
            </a:extLst>
          </p:cNvPr>
          <p:cNvSpPr txBox="1"/>
          <p:nvPr/>
        </p:nvSpPr>
        <p:spPr>
          <a:xfrm>
            <a:off x="8496300" y="2895600"/>
            <a:ext cx="3595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AES-128 : 1</a:t>
            </a:r>
            <a:r>
              <a:rPr kumimoji="1" lang="en-US" altLang="ko-KR" dirty="0"/>
              <a:t>0</a:t>
            </a:r>
            <a:r>
              <a:rPr kumimoji="1" lang="ko-KR" altLang="en-US" dirty="0"/>
              <a:t>번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10 X 115 = </a:t>
            </a:r>
            <a:r>
              <a:rPr kumimoji="1" lang="en-US" altLang="ko-KR" b="1" dirty="0">
                <a:sym typeface="Wingdings" pitchFamily="2" charset="2"/>
              </a:rPr>
              <a:t>1,150</a:t>
            </a:r>
            <a:endParaRPr kumimoji="1" lang="en-US" altLang="ko-KR" b="1" dirty="0"/>
          </a:p>
          <a:p>
            <a:r>
              <a:rPr kumimoji="1" lang="en-US" altLang="ko-KR" dirty="0"/>
              <a:t>AES-192: 12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  </a:t>
            </a:r>
            <a:r>
              <a:rPr kumimoji="1" lang="en-US" altLang="ko-KR" dirty="0">
                <a:sym typeface="Wingdings" pitchFamily="2" charset="2"/>
              </a:rPr>
              <a:t> 12 X 115 = </a:t>
            </a:r>
            <a:r>
              <a:rPr kumimoji="1" lang="en-US" altLang="ko-KR" b="1" dirty="0">
                <a:sym typeface="Wingdings" pitchFamily="2" charset="2"/>
              </a:rPr>
              <a:t>1,380</a:t>
            </a:r>
            <a:endParaRPr kumimoji="1" lang="en-US" altLang="ko-KR" b="1" dirty="0"/>
          </a:p>
          <a:p>
            <a:r>
              <a:rPr kumimoji="1" lang="en-US" altLang="ko-KR" dirty="0"/>
              <a:t>AES-256: 14</a:t>
            </a:r>
            <a:r>
              <a:rPr kumimoji="1" lang="ko-KR" altLang="en-US" dirty="0"/>
              <a:t>번 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14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X 115 = </a:t>
            </a:r>
            <a:r>
              <a:rPr kumimoji="1" lang="en-US" altLang="ko-KR" b="1" dirty="0">
                <a:sym typeface="Wingdings" pitchFamily="2" charset="2"/>
              </a:rPr>
              <a:t>1,610</a:t>
            </a:r>
            <a:endParaRPr kumimoji="1" lang="en-US" altLang="ko-KR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D3CEE2-E1AB-7049-BE28-965073ADCCF1}"/>
              </a:ext>
            </a:extLst>
          </p:cNvPr>
          <p:cNvCxnSpPr>
            <a:cxnSpLocks/>
          </p:cNvCxnSpPr>
          <p:nvPr/>
        </p:nvCxnSpPr>
        <p:spPr>
          <a:xfrm>
            <a:off x="2171700" y="2114550"/>
            <a:ext cx="180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C949D0-E855-9849-9819-5DEA28F6C243}"/>
              </a:ext>
            </a:extLst>
          </p:cNvPr>
          <p:cNvCxnSpPr>
            <a:cxnSpLocks/>
          </p:cNvCxnSpPr>
          <p:nvPr/>
        </p:nvCxnSpPr>
        <p:spPr>
          <a:xfrm>
            <a:off x="2800103" y="2438400"/>
            <a:ext cx="180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4AD25CA-0DB6-6A4C-9179-1873D4BF11FF}"/>
              </a:ext>
            </a:extLst>
          </p:cNvPr>
          <p:cNvCxnSpPr>
            <a:cxnSpLocks/>
          </p:cNvCxnSpPr>
          <p:nvPr/>
        </p:nvCxnSpPr>
        <p:spPr>
          <a:xfrm>
            <a:off x="3362078" y="2771775"/>
            <a:ext cx="180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930F7DB-9408-774C-97C1-2D3EEAEA50D3}"/>
              </a:ext>
            </a:extLst>
          </p:cNvPr>
          <p:cNvCxnSpPr>
            <a:cxnSpLocks/>
          </p:cNvCxnSpPr>
          <p:nvPr/>
        </p:nvCxnSpPr>
        <p:spPr>
          <a:xfrm>
            <a:off x="3952628" y="3114675"/>
            <a:ext cx="180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851015-358F-5846-A23D-674171917B58}"/>
              </a:ext>
            </a:extLst>
          </p:cNvPr>
          <p:cNvCxnSpPr>
            <a:cxnSpLocks/>
          </p:cNvCxnSpPr>
          <p:nvPr/>
        </p:nvCxnSpPr>
        <p:spPr>
          <a:xfrm>
            <a:off x="4524375" y="3457575"/>
            <a:ext cx="180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93EC1E0-7015-534E-BA5E-7A11CA67DC16}"/>
              </a:ext>
            </a:extLst>
          </p:cNvPr>
          <p:cNvCxnSpPr>
            <a:cxnSpLocks/>
          </p:cNvCxnSpPr>
          <p:nvPr/>
        </p:nvCxnSpPr>
        <p:spPr>
          <a:xfrm>
            <a:off x="5152778" y="3781425"/>
            <a:ext cx="180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49C2B71-A1E1-B44C-8E95-99BC9434E901}"/>
              </a:ext>
            </a:extLst>
          </p:cNvPr>
          <p:cNvCxnSpPr>
            <a:cxnSpLocks/>
          </p:cNvCxnSpPr>
          <p:nvPr/>
        </p:nvCxnSpPr>
        <p:spPr>
          <a:xfrm>
            <a:off x="5714753" y="4114800"/>
            <a:ext cx="180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C9E66B-5CC3-2044-B85D-BE9EAF0876C8}"/>
              </a:ext>
            </a:extLst>
          </p:cNvPr>
          <p:cNvCxnSpPr>
            <a:cxnSpLocks/>
          </p:cNvCxnSpPr>
          <p:nvPr/>
        </p:nvCxnSpPr>
        <p:spPr>
          <a:xfrm>
            <a:off x="6305303" y="4457700"/>
            <a:ext cx="180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70B5599-8681-5D4C-A334-0986AB3ABF97}"/>
              </a:ext>
            </a:extLst>
          </p:cNvPr>
          <p:cNvCxnSpPr>
            <a:cxnSpLocks/>
          </p:cNvCxnSpPr>
          <p:nvPr/>
        </p:nvCxnSpPr>
        <p:spPr>
          <a:xfrm>
            <a:off x="6895853" y="4772025"/>
            <a:ext cx="180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994240-EA7E-B346-B9B2-B65C919FB905}"/>
              </a:ext>
            </a:extLst>
          </p:cNvPr>
          <p:cNvSpPr txBox="1"/>
          <p:nvPr/>
        </p:nvSpPr>
        <p:spPr>
          <a:xfrm>
            <a:off x="6753225" y="1371600"/>
            <a:ext cx="351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S-box + </a:t>
            </a:r>
            <a:r>
              <a:rPr kumimoji="1" lang="en-US" altLang="ko-Kore-KR" dirty="0" err="1"/>
              <a:t>MixColumns</a:t>
            </a:r>
            <a:r>
              <a:rPr kumimoji="1" lang="en-US" altLang="ko-Kore-KR" dirty="0"/>
              <a:t> : 85 + 30 = </a:t>
            </a:r>
            <a:r>
              <a:rPr kumimoji="1" lang="en-US" altLang="ko-Kore-KR" b="1" dirty="0"/>
              <a:t>115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286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1CAA8F-66CF-5946-9833-C04571F3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15" y="1052316"/>
            <a:ext cx="7966620" cy="56677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94AC20-54C3-0742-A922-AA146B6740D7}"/>
              </a:ext>
            </a:extLst>
          </p:cNvPr>
          <p:cNvSpPr/>
          <p:nvPr/>
        </p:nvSpPr>
        <p:spPr>
          <a:xfrm>
            <a:off x="2476500" y="3099521"/>
            <a:ext cx="6229350" cy="268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35E44-AF26-7B4B-99B4-A2881345024C}"/>
              </a:ext>
            </a:extLst>
          </p:cNvPr>
          <p:cNvSpPr/>
          <p:nvPr/>
        </p:nvSpPr>
        <p:spPr>
          <a:xfrm>
            <a:off x="2476500" y="4579458"/>
            <a:ext cx="6229350" cy="268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E9A72-6618-0648-86AE-C1E0A9F76FD3}"/>
              </a:ext>
            </a:extLst>
          </p:cNvPr>
          <p:cNvSpPr/>
          <p:nvPr/>
        </p:nvSpPr>
        <p:spPr>
          <a:xfrm>
            <a:off x="2466975" y="6068920"/>
            <a:ext cx="6229350" cy="268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AACE2AD1-8445-6242-98C5-B3BF4AD234F5}"/>
              </a:ext>
            </a:extLst>
          </p:cNvPr>
          <p:cNvCxnSpPr>
            <a:cxnSpLocks/>
          </p:cNvCxnSpPr>
          <p:nvPr/>
        </p:nvCxnSpPr>
        <p:spPr>
          <a:xfrm>
            <a:off x="9763125" y="2296726"/>
            <a:ext cx="0" cy="1061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A8A1A57-2B55-5A40-9C3E-5DA574B1B23D}"/>
              </a:ext>
            </a:extLst>
          </p:cNvPr>
          <p:cNvSpPr/>
          <p:nvPr/>
        </p:nvSpPr>
        <p:spPr>
          <a:xfrm>
            <a:off x="9686925" y="3215218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052FA7-E557-2549-A82A-4E33C26D9415}"/>
              </a:ext>
            </a:extLst>
          </p:cNvPr>
          <p:cNvCxnSpPr>
            <a:cxnSpLocks/>
          </p:cNvCxnSpPr>
          <p:nvPr/>
        </p:nvCxnSpPr>
        <p:spPr>
          <a:xfrm>
            <a:off x="9691386" y="3291753"/>
            <a:ext cx="1530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7E8A2D38-4DAB-8E42-8D31-9884782F4572}"/>
              </a:ext>
            </a:extLst>
          </p:cNvPr>
          <p:cNvSpPr/>
          <p:nvPr/>
        </p:nvSpPr>
        <p:spPr>
          <a:xfrm>
            <a:off x="9725025" y="2277676"/>
            <a:ext cx="85725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05C6ADC-47BE-174A-ACDB-30374126B5C7}"/>
              </a:ext>
            </a:extLst>
          </p:cNvPr>
          <p:cNvCxnSpPr>
            <a:cxnSpLocks/>
          </p:cNvCxnSpPr>
          <p:nvPr/>
        </p:nvCxnSpPr>
        <p:spPr>
          <a:xfrm>
            <a:off x="10117410" y="2760902"/>
            <a:ext cx="0" cy="606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C819E7D-A91D-AC41-90F7-BCAF7472BDC0}"/>
              </a:ext>
            </a:extLst>
          </p:cNvPr>
          <p:cNvSpPr/>
          <p:nvPr/>
        </p:nvSpPr>
        <p:spPr>
          <a:xfrm>
            <a:off x="10041210" y="3215553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D3EBEE0-91CE-5841-BECB-116DC8BC1489}"/>
              </a:ext>
            </a:extLst>
          </p:cNvPr>
          <p:cNvCxnSpPr>
            <a:cxnSpLocks/>
          </p:cNvCxnSpPr>
          <p:nvPr/>
        </p:nvCxnSpPr>
        <p:spPr>
          <a:xfrm>
            <a:off x="10045671" y="3292088"/>
            <a:ext cx="1530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2F02F07-B7AD-7447-9E63-16272FF9717C}"/>
              </a:ext>
            </a:extLst>
          </p:cNvPr>
          <p:cNvSpPr/>
          <p:nvPr/>
        </p:nvSpPr>
        <p:spPr>
          <a:xfrm>
            <a:off x="10079310" y="2741852"/>
            <a:ext cx="85725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F3BDBF8-6B7D-D14A-851C-07DD49754DCF}"/>
              </a:ext>
            </a:extLst>
          </p:cNvPr>
          <p:cNvCxnSpPr>
            <a:cxnSpLocks/>
          </p:cNvCxnSpPr>
          <p:nvPr/>
        </p:nvCxnSpPr>
        <p:spPr>
          <a:xfrm>
            <a:off x="10460266" y="2296726"/>
            <a:ext cx="0" cy="1061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B5CB8ED2-F595-674C-A307-E4AB597DA9F6}"/>
              </a:ext>
            </a:extLst>
          </p:cNvPr>
          <p:cNvSpPr/>
          <p:nvPr/>
        </p:nvSpPr>
        <p:spPr>
          <a:xfrm>
            <a:off x="10384066" y="3215218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A26CEB8-1143-774C-8C47-103710EEF066}"/>
              </a:ext>
            </a:extLst>
          </p:cNvPr>
          <p:cNvCxnSpPr>
            <a:cxnSpLocks/>
          </p:cNvCxnSpPr>
          <p:nvPr/>
        </p:nvCxnSpPr>
        <p:spPr>
          <a:xfrm>
            <a:off x="10388527" y="3291753"/>
            <a:ext cx="1530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AE0254DA-654F-9644-B9FA-4685517413B4}"/>
              </a:ext>
            </a:extLst>
          </p:cNvPr>
          <p:cNvSpPr/>
          <p:nvPr/>
        </p:nvSpPr>
        <p:spPr>
          <a:xfrm>
            <a:off x="10422166" y="227767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C28B477-26F9-A340-B5A9-8D3058733E8C}"/>
              </a:ext>
            </a:extLst>
          </p:cNvPr>
          <p:cNvSpPr/>
          <p:nvPr/>
        </p:nvSpPr>
        <p:spPr>
          <a:xfrm>
            <a:off x="10422166" y="274440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04337965-42ED-9B4A-BBE9-04525964DA24}"/>
              </a:ext>
            </a:extLst>
          </p:cNvPr>
          <p:cNvCxnSpPr>
            <a:cxnSpLocks/>
          </p:cNvCxnSpPr>
          <p:nvPr/>
        </p:nvCxnSpPr>
        <p:spPr>
          <a:xfrm>
            <a:off x="9763125" y="4474764"/>
            <a:ext cx="0" cy="1061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1685ED8-536E-264F-8D71-F539568ED9C1}"/>
              </a:ext>
            </a:extLst>
          </p:cNvPr>
          <p:cNvSpPr/>
          <p:nvPr/>
        </p:nvSpPr>
        <p:spPr>
          <a:xfrm>
            <a:off x="9686925" y="5393256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B532C5D-EA09-5047-BED9-6CF4B96D303D}"/>
              </a:ext>
            </a:extLst>
          </p:cNvPr>
          <p:cNvCxnSpPr>
            <a:cxnSpLocks/>
          </p:cNvCxnSpPr>
          <p:nvPr/>
        </p:nvCxnSpPr>
        <p:spPr>
          <a:xfrm>
            <a:off x="9691386" y="5469791"/>
            <a:ext cx="1530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B590FDAC-2731-6C46-8DD4-9E78D4DCCCA8}"/>
              </a:ext>
            </a:extLst>
          </p:cNvPr>
          <p:cNvSpPr/>
          <p:nvPr/>
        </p:nvSpPr>
        <p:spPr>
          <a:xfrm>
            <a:off x="9725025" y="4455714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87C4D2C-5A3C-4241-B826-5FF947064B7D}"/>
              </a:ext>
            </a:extLst>
          </p:cNvPr>
          <p:cNvSpPr/>
          <p:nvPr/>
        </p:nvSpPr>
        <p:spPr>
          <a:xfrm>
            <a:off x="9725025" y="492243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E54E026E-FCCF-3C41-8FCD-B987C546F9DC}"/>
              </a:ext>
            </a:extLst>
          </p:cNvPr>
          <p:cNvCxnSpPr>
            <a:cxnSpLocks/>
          </p:cNvCxnSpPr>
          <p:nvPr/>
        </p:nvCxnSpPr>
        <p:spPr>
          <a:xfrm>
            <a:off x="10152909" y="4948465"/>
            <a:ext cx="0" cy="606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030B0FA1-7890-8B4F-9D72-250AE5074A43}"/>
              </a:ext>
            </a:extLst>
          </p:cNvPr>
          <p:cNvSpPr/>
          <p:nvPr/>
        </p:nvSpPr>
        <p:spPr>
          <a:xfrm>
            <a:off x="10076709" y="5403116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B68641E-DDFC-FA49-B43C-7A09F1EEA9DF}"/>
              </a:ext>
            </a:extLst>
          </p:cNvPr>
          <p:cNvCxnSpPr>
            <a:cxnSpLocks/>
          </p:cNvCxnSpPr>
          <p:nvPr/>
        </p:nvCxnSpPr>
        <p:spPr>
          <a:xfrm>
            <a:off x="10081170" y="5479651"/>
            <a:ext cx="1530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31318805-C070-4B44-AE17-45FAF0D070BB}"/>
              </a:ext>
            </a:extLst>
          </p:cNvPr>
          <p:cNvSpPr/>
          <p:nvPr/>
        </p:nvSpPr>
        <p:spPr>
          <a:xfrm>
            <a:off x="10114809" y="4929415"/>
            <a:ext cx="85725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8032A745-2EA1-AC42-B69F-79310DC57B56}"/>
              </a:ext>
            </a:extLst>
          </p:cNvPr>
          <p:cNvCxnSpPr>
            <a:cxnSpLocks/>
          </p:cNvCxnSpPr>
          <p:nvPr/>
        </p:nvCxnSpPr>
        <p:spPr>
          <a:xfrm>
            <a:off x="10498343" y="4483954"/>
            <a:ext cx="0" cy="1061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3F2FA04-6C78-8648-A087-8073C0B0626D}"/>
              </a:ext>
            </a:extLst>
          </p:cNvPr>
          <p:cNvSpPr/>
          <p:nvPr/>
        </p:nvSpPr>
        <p:spPr>
          <a:xfrm>
            <a:off x="10422143" y="5402446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43446FD-07E0-BC48-A960-C056D1FDFBAF}"/>
              </a:ext>
            </a:extLst>
          </p:cNvPr>
          <p:cNvCxnSpPr>
            <a:cxnSpLocks/>
          </p:cNvCxnSpPr>
          <p:nvPr/>
        </p:nvCxnSpPr>
        <p:spPr>
          <a:xfrm>
            <a:off x="10426604" y="5478981"/>
            <a:ext cx="1530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EF4B27F5-083E-ED45-85CA-ADF13613DE2F}"/>
              </a:ext>
            </a:extLst>
          </p:cNvPr>
          <p:cNvSpPr/>
          <p:nvPr/>
        </p:nvSpPr>
        <p:spPr>
          <a:xfrm>
            <a:off x="10460243" y="4464904"/>
            <a:ext cx="85725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D4175-1C9C-0045-9E49-7CC4640E00E9}"/>
              </a:ext>
            </a:extLst>
          </p:cNvPr>
          <p:cNvSpPr txBox="1"/>
          <p:nvPr/>
        </p:nvSpPr>
        <p:spPr>
          <a:xfrm>
            <a:off x="9667875" y="35337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1"/>
                </a:solidFill>
              </a:rPr>
              <a:t>1    2    3</a:t>
            </a:r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D4D8C2-BFA2-B041-90F0-39CB517F1024}"/>
              </a:ext>
            </a:extLst>
          </p:cNvPr>
          <p:cNvSpPr txBox="1"/>
          <p:nvPr/>
        </p:nvSpPr>
        <p:spPr>
          <a:xfrm>
            <a:off x="9652238" y="569838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1"/>
                </a:solidFill>
              </a:rPr>
              <a:t>3    2    1</a:t>
            </a:r>
            <a:endParaRPr kumimoji="1" lang="ko-Kore-KR" altLang="en-US" dirty="0">
              <a:solidFill>
                <a:schemeClr val="accen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4C7033-F358-544E-80AB-87BA2A76E4FB}"/>
              </a:ext>
            </a:extLst>
          </p:cNvPr>
          <p:cNvSpPr txBox="1"/>
          <p:nvPr/>
        </p:nvSpPr>
        <p:spPr>
          <a:xfrm>
            <a:off x="10725633" y="4737773"/>
            <a:ext cx="101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(reverse)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32463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B444-56B0-E54A-9EE4-D970340A84B7}"/>
              </a:ext>
            </a:extLst>
          </p:cNvPr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AE7D-0366-1D4E-8071-FE2C82B4FBE4}"/>
              </a:ext>
            </a:extLst>
          </p:cNvPr>
          <p:cNvSpPr txBox="1"/>
          <p:nvPr/>
        </p:nvSpPr>
        <p:spPr>
          <a:xfrm>
            <a:off x="4259414" y="2959640"/>
            <a:ext cx="3711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500" dirty="0"/>
              <a:t>감사합니다</a:t>
            </a:r>
            <a:endParaRPr kumimoji="1" lang="ko-Kore-KR" altLang="en-US" sz="5500" dirty="0"/>
          </a:p>
        </p:txBody>
      </p:sp>
    </p:spTree>
    <p:extLst>
      <p:ext uri="{BB962C8B-B14F-4D97-AF65-F5344CB8AC3E}">
        <p14:creationId xmlns:p14="http://schemas.microsoft.com/office/powerpoint/2010/main" val="336877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680443-49E4-C045-8C42-A4519B11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56" y="4322910"/>
            <a:ext cx="6256424" cy="1898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A425FD-628B-3747-9131-92F8B56B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6" y="3021620"/>
            <a:ext cx="4323665" cy="319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86AAA1B6-67D8-FD40-90E6-A406334C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Grassl’s</a:t>
            </a:r>
            <a:r>
              <a:rPr lang="en-US" altLang="ko-Kore-KR" dirty="0"/>
              <a:t> Implementation(2016)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DC53A-9D0D-4E44-BD74-A91F61ED3698}"/>
              </a:ext>
            </a:extLst>
          </p:cNvPr>
          <p:cNvSpPr txBox="1"/>
          <p:nvPr/>
        </p:nvSpPr>
        <p:spPr>
          <a:xfrm>
            <a:off x="320040" y="1314303"/>
            <a:ext cx="63145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유한체</a:t>
            </a:r>
            <a:r>
              <a:rPr kumimoji="1" lang="ko-KR" altLang="en-US" dirty="0"/>
              <a:t> 연산 구조의 </a:t>
            </a:r>
            <a:r>
              <a:rPr kumimoji="1" lang="en-US" altLang="ko-KR" dirty="0" err="1"/>
              <a:t>Sbox</a:t>
            </a:r>
            <a:r>
              <a:rPr kumimoji="1" lang="en-US" altLang="ko-KR" dirty="0"/>
              <a:t> </a:t>
            </a:r>
            <a:r>
              <a:rPr kumimoji="1" lang="ko-KR" altLang="en-US" dirty="0"/>
              <a:t>양자 회로 구현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비효율적인 </a:t>
            </a:r>
            <a:r>
              <a:rPr kumimoji="1" lang="en-US" altLang="ko-KR" dirty="0" err="1"/>
              <a:t>Sbox</a:t>
            </a:r>
            <a:r>
              <a:rPr kumimoji="1" lang="en-US" altLang="ko-KR" dirty="0"/>
              <a:t> </a:t>
            </a:r>
            <a:r>
              <a:rPr kumimoji="1" lang="ko-KR" altLang="en-US" dirty="0"/>
              <a:t>양자 회로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Zig-zag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큐비트를</a:t>
            </a:r>
            <a:r>
              <a:rPr kumimoji="1" lang="ko-KR" altLang="en-US" dirty="0"/>
              <a:t> 줄이는 방식을 선택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S-box </a:t>
            </a:r>
            <a:r>
              <a:rPr kumimoji="1" lang="ko-KR" altLang="en-US" dirty="0"/>
              <a:t>출력때문에 </a:t>
            </a:r>
            <a:r>
              <a:rPr kumimoji="1" lang="en-US" altLang="ko-KR" dirty="0"/>
              <a:t>architecture</a:t>
            </a:r>
            <a:r>
              <a:rPr kumimoji="1" lang="ko-KR" altLang="en-US" dirty="0"/>
              <a:t>에 대한 선택지가 존재함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274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BD5920A-7EF2-C646-A7BB-7DFC553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DC17C-29E3-5A42-97B3-EFE000FA5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01" y="1389596"/>
            <a:ext cx="5687658" cy="3015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A53EE-9178-1445-9671-7DFAC44DDFF0}"/>
              </a:ext>
            </a:extLst>
          </p:cNvPr>
          <p:cNvSpPr txBox="1"/>
          <p:nvPr/>
        </p:nvSpPr>
        <p:spPr>
          <a:xfrm>
            <a:off x="534701" y="4640580"/>
            <a:ext cx="5159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큐비트를</a:t>
            </a:r>
            <a:r>
              <a:rPr kumimoji="1" lang="ko-KR" altLang="en-US" dirty="0"/>
              <a:t> 최소화 하는 방식의 구현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Sbox</a:t>
            </a:r>
            <a:r>
              <a:rPr kumimoji="1" lang="ko-KR" altLang="en-US" dirty="0"/>
              <a:t> 양자 회로 구현에 필요한 </a:t>
            </a:r>
            <a:r>
              <a:rPr kumimoji="1" lang="ko-KR" altLang="en-US" dirty="0" err="1"/>
              <a:t>큐비트를</a:t>
            </a:r>
            <a:r>
              <a:rPr kumimoji="1" lang="ko-KR" altLang="en-US" dirty="0"/>
              <a:t> 최소화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Grassl</a:t>
            </a:r>
            <a:r>
              <a:rPr kumimoji="1" lang="en-US" altLang="ko-KR" dirty="0"/>
              <a:t>(2016)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Zig-zag</a:t>
            </a:r>
            <a:r>
              <a:rPr kumimoji="1" lang="ko-KR" altLang="en-US" dirty="0"/>
              <a:t> 방식을 그대로 따름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D9863F-74EE-A446-9572-E7FEB46F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39" y="4493349"/>
            <a:ext cx="4700544" cy="17600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5011492-9F82-7042-A035-EF29AF52028A}"/>
              </a:ext>
            </a:extLst>
          </p:cNvPr>
          <p:cNvCxnSpPr/>
          <p:nvPr/>
        </p:nvCxnSpPr>
        <p:spPr>
          <a:xfrm>
            <a:off x="5699342" y="5354877"/>
            <a:ext cx="102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16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1993D3-E9AB-2047-942A-EDEF0C3A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9" y="1156572"/>
            <a:ext cx="4273222" cy="213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3A8C3F-B0ED-EA48-81A5-5E8DBB04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13" y="2996852"/>
            <a:ext cx="3921437" cy="3519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6E1951-1BC5-CA4D-85FE-D3229194C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035" y="4558025"/>
            <a:ext cx="4700544" cy="2100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C3B23A53-692F-8F49-B7EF-CADD80E3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EF85F4-9466-3D4B-A798-0F3C96052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451" y="1322759"/>
            <a:ext cx="5170598" cy="1321244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3C91836-A451-474D-8817-19CFC0E764B8}"/>
              </a:ext>
            </a:extLst>
          </p:cNvPr>
          <p:cNvCxnSpPr/>
          <p:nvPr/>
        </p:nvCxnSpPr>
        <p:spPr>
          <a:xfrm>
            <a:off x="5799551" y="2662792"/>
            <a:ext cx="8411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6875AC-0087-D649-A88D-D1090986A8D5}"/>
              </a:ext>
            </a:extLst>
          </p:cNvPr>
          <p:cNvSpPr/>
          <p:nvPr/>
        </p:nvSpPr>
        <p:spPr>
          <a:xfrm>
            <a:off x="6763699" y="3171492"/>
            <a:ext cx="4256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ym typeface="Wingdings" pitchFamily="2" charset="2"/>
              </a:rPr>
              <a:t>Input 8-qubit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15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ancilla +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8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ouptut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B7B6A-9F8C-A04D-9D2A-9AE4F0556389}"/>
              </a:ext>
            </a:extLst>
          </p:cNvPr>
          <p:cNvSpPr txBox="1"/>
          <p:nvPr/>
        </p:nvSpPr>
        <p:spPr>
          <a:xfrm>
            <a:off x="6895578" y="2837145"/>
            <a:ext cx="10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E1B94-B839-1342-BEE6-2A4A33732A1C}"/>
              </a:ext>
            </a:extLst>
          </p:cNvPr>
          <p:cNvSpPr txBox="1"/>
          <p:nvPr/>
        </p:nvSpPr>
        <p:spPr>
          <a:xfrm>
            <a:off x="576833" y="22238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86F0C-007A-CB40-8FF9-A67301E9CAE7}"/>
              </a:ext>
            </a:extLst>
          </p:cNvPr>
          <p:cNvSpPr txBox="1"/>
          <p:nvPr/>
        </p:nvSpPr>
        <p:spPr>
          <a:xfrm>
            <a:off x="2915024" y="4040857"/>
            <a:ext cx="35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673CD1-858C-F44E-BEA0-FC3CCED2CDD9}"/>
              </a:ext>
            </a:extLst>
          </p:cNvPr>
          <p:cNvSpPr txBox="1"/>
          <p:nvPr/>
        </p:nvSpPr>
        <p:spPr>
          <a:xfrm>
            <a:off x="6584002" y="5350575"/>
            <a:ext cx="35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3.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4A37FD-0F8E-2144-97B6-7BCF3A4B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2" y="1605465"/>
            <a:ext cx="11083636" cy="5104891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8D3FFF2-7569-D54E-A3EE-66802377C89C}"/>
              </a:ext>
            </a:extLst>
          </p:cNvPr>
          <p:cNvSpPr/>
          <p:nvPr/>
        </p:nvSpPr>
        <p:spPr>
          <a:xfrm>
            <a:off x="2877542" y="3587141"/>
            <a:ext cx="8480747" cy="25146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AB6E0-8F58-B141-80D8-5116B60D0458}"/>
              </a:ext>
            </a:extLst>
          </p:cNvPr>
          <p:cNvSpPr txBox="1"/>
          <p:nvPr/>
        </p:nvSpPr>
        <p:spPr>
          <a:xfrm>
            <a:off x="330501" y="1063226"/>
            <a:ext cx="3447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Circuit Structure(AES-256)</a:t>
            </a:r>
            <a:endParaRPr kumimoji="1" lang="ko-Kore-KR" altLang="en-US" sz="2200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7C0CCE4D-80AA-DD4F-B8A3-3024A8A5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741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259121-8122-1646-ABC2-D8F3FC91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75" y="1800372"/>
            <a:ext cx="11083636" cy="32572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9113BC-BB29-B94C-A50E-965466750C4A}"/>
              </a:ext>
            </a:extLst>
          </p:cNvPr>
          <p:cNvSpPr/>
          <p:nvPr/>
        </p:nvSpPr>
        <p:spPr>
          <a:xfrm>
            <a:off x="8969053" y="2217419"/>
            <a:ext cx="975360" cy="96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F0E4F-5411-FC48-9E73-D0B5B7B8AFBE}"/>
              </a:ext>
            </a:extLst>
          </p:cNvPr>
          <p:cNvSpPr/>
          <p:nvPr/>
        </p:nvSpPr>
        <p:spPr>
          <a:xfrm>
            <a:off x="5982013" y="3962399"/>
            <a:ext cx="838200" cy="937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E74274-8FFF-B740-AF7F-5EEBC5B93DB7}"/>
              </a:ext>
            </a:extLst>
          </p:cNvPr>
          <p:cNvSpPr/>
          <p:nvPr/>
        </p:nvSpPr>
        <p:spPr>
          <a:xfrm>
            <a:off x="5562913" y="2225039"/>
            <a:ext cx="838200" cy="937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38D5FF-F717-A44A-A88B-D1EEF00EF8E8}"/>
              </a:ext>
            </a:extLst>
          </p:cNvPr>
          <p:cNvSpPr/>
          <p:nvPr/>
        </p:nvSpPr>
        <p:spPr>
          <a:xfrm>
            <a:off x="3863653" y="3962399"/>
            <a:ext cx="838200" cy="937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6">
            <a:extLst>
              <a:ext uri="{FF2B5EF4-FFF2-40B4-BE49-F238E27FC236}">
                <a16:creationId xmlns:a16="http://schemas.microsoft.com/office/drawing/2014/main" id="{2671D5C1-0A03-6F4A-9FCA-35735555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58B1C-9662-1D49-9225-22DF45A3EBB4}"/>
              </a:ext>
            </a:extLst>
          </p:cNvPr>
          <p:cNvSpPr txBox="1"/>
          <p:nvPr/>
        </p:nvSpPr>
        <p:spPr>
          <a:xfrm>
            <a:off x="330501" y="1257380"/>
            <a:ext cx="1180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Result</a:t>
            </a:r>
            <a:endParaRPr kumimoji="1" lang="ko-Kore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7960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1603A-429F-B44A-B0E9-D9512A04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2" y="1386726"/>
            <a:ext cx="4461496" cy="2644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제목 6">
            <a:extLst>
              <a:ext uri="{FF2B5EF4-FFF2-40B4-BE49-F238E27FC236}">
                <a16:creationId xmlns:a16="http://schemas.microsoft.com/office/drawing/2014/main" id="{6F6F0749-6872-5A41-8DCF-583BF6A1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Zou’s Implementation(ASIACRYPT 2020)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67CA89-D6C8-1E49-8C27-BB341031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973" y="1602220"/>
            <a:ext cx="5170598" cy="2428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804403-6487-4E4D-8BED-1A88E8DD651D}"/>
              </a:ext>
            </a:extLst>
          </p:cNvPr>
          <p:cNvSpPr txBox="1"/>
          <p:nvPr/>
        </p:nvSpPr>
        <p:spPr>
          <a:xfrm>
            <a:off x="10327708" y="2096625"/>
            <a:ext cx="563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>
                <a:solidFill>
                  <a:srgbClr val="FF0000"/>
                </a:solidFill>
              </a:rPr>
              <a:t>Grassl</a:t>
            </a:r>
            <a:endParaRPr kumimoji="1" lang="en-US" altLang="ko-Kore-KR" sz="12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F11FDD-B333-E842-8143-42C411A2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11" y="4347462"/>
            <a:ext cx="8327300" cy="1816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5C2065-788E-7842-980C-E14FC45F26D8}"/>
              </a:ext>
            </a:extLst>
          </p:cNvPr>
          <p:cNvSpPr/>
          <p:nvPr/>
        </p:nvSpPr>
        <p:spPr>
          <a:xfrm>
            <a:off x="10328832" y="2450543"/>
            <a:ext cx="910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200" dirty="0" err="1">
                <a:solidFill>
                  <a:srgbClr val="FF0000"/>
                </a:solidFill>
              </a:rPr>
              <a:t>Langenberg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CB1DEB-EE20-974C-B12C-4BD115B2339A}"/>
              </a:ext>
            </a:extLst>
          </p:cNvPr>
          <p:cNvSpPr/>
          <p:nvPr/>
        </p:nvSpPr>
        <p:spPr>
          <a:xfrm>
            <a:off x="6325644" y="2160520"/>
            <a:ext cx="300624" cy="693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26000E-B08D-0042-8D1C-0291DAFBB390}"/>
                  </a:ext>
                </a:extLst>
              </p:cNvPr>
              <p:cNvSpPr txBox="1"/>
              <p:nvPr/>
            </p:nvSpPr>
            <p:spPr>
              <a:xfrm>
                <a:off x="3171435" y="6268362"/>
                <a:ext cx="5575052" cy="34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/>
                  <a:t>Zig-zag </a:t>
                </a:r>
                <a:r>
                  <a:rPr kumimoji="1" lang="ko-KR" altLang="en-US" sz="1600" b="1" dirty="0"/>
                  <a:t>방식 개선</a:t>
                </a:r>
                <a:r>
                  <a:rPr kumimoji="1" lang="en-US" altLang="ko-KR" sz="1600" b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𝑺𝒃𝒐𝒙</m:t>
                        </m:r>
                      </m:e>
                      <m:sup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ko-Kore-KR" altLang="en-US" sz="1600" b="1" dirty="0"/>
                  <a:t>에</a:t>
                </a:r>
                <a:r>
                  <a:rPr kumimoji="1" lang="ko-KR" altLang="en-US" sz="1600" b="1" dirty="0"/>
                  <a:t> 대한</a:t>
                </a:r>
                <a:r>
                  <a:rPr kumimoji="1" lang="en-US" altLang="ko-KR" sz="1600" b="1" dirty="0"/>
                  <a:t> </a:t>
                </a:r>
                <a:r>
                  <a:rPr kumimoji="1" lang="ko-KR" altLang="en-US" sz="1600" b="1" dirty="0"/>
                  <a:t>양자 회로를 구현하면 가능</a:t>
                </a:r>
                <a:endParaRPr kumimoji="1" lang="ko-Kore-KR" altLang="en-US" sz="16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26000E-B08D-0042-8D1C-0291DAFBB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435" y="6268362"/>
                <a:ext cx="5575052" cy="344133"/>
              </a:xfrm>
              <a:prstGeom prst="rect">
                <a:avLst/>
              </a:prstGeom>
              <a:blipFill>
                <a:blip r:embed="rId5"/>
                <a:stretch>
                  <a:fillRect l="-455" t="-3571" b="-2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94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C1B8DDD-0CEE-C945-8AC1-F474686F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AES Implementations(2016~2020)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75044-F8B8-B541-BA34-33CA1C5F97E1}"/>
              </a:ext>
            </a:extLst>
          </p:cNvPr>
          <p:cNvSpPr txBox="1"/>
          <p:nvPr/>
        </p:nvSpPr>
        <p:spPr>
          <a:xfrm>
            <a:off x="338203" y="1346548"/>
            <a:ext cx="735226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대부분 </a:t>
            </a:r>
            <a:r>
              <a:rPr kumimoji="1" lang="ko-KR" altLang="en-US" dirty="0" err="1"/>
              <a:t>큐비트</a:t>
            </a:r>
            <a:r>
              <a:rPr kumimoji="1" lang="ko-KR" altLang="en-US" dirty="0"/>
              <a:t> 수를 줄이는 방식의 구현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Grassl</a:t>
            </a:r>
            <a:r>
              <a:rPr kumimoji="1" lang="ko-KR" altLang="en-US" dirty="0"/>
              <a:t>을 제외한 모두 </a:t>
            </a:r>
            <a:r>
              <a:rPr kumimoji="1" lang="en-US" altLang="ko-KR" dirty="0"/>
              <a:t>bit-slicing</a:t>
            </a:r>
            <a:r>
              <a:rPr kumimoji="1" lang="ko-KR" altLang="en-US" dirty="0"/>
              <a:t> 방식의 </a:t>
            </a:r>
            <a:r>
              <a:rPr kumimoji="1" lang="en-US" altLang="ko-KR" dirty="0" err="1"/>
              <a:t>Sbox</a:t>
            </a:r>
            <a:r>
              <a:rPr kumimoji="1" lang="ko-KR" altLang="en-US" dirty="0"/>
              <a:t> 구현을 양자 회로로 이식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2016~2020</a:t>
            </a:r>
            <a:r>
              <a:rPr kumimoji="1" lang="ko-KR" altLang="en-US" dirty="0"/>
              <a:t>의 구현들은 많은 양자 게이트와 높은 회로 </a:t>
            </a:r>
            <a:r>
              <a:rPr kumimoji="1" lang="en-US" altLang="ko-KR" dirty="0"/>
              <a:t>depth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A65F58-28CE-1D40-AF7C-83419FC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1235"/>
            <a:ext cx="4273222" cy="2323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C0F683-CC63-3640-9A44-17C4F55C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38" y="2961502"/>
            <a:ext cx="3912669" cy="1611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097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544</Words>
  <Application>Microsoft Macintosh PowerPoint</Application>
  <PresentationFormat>와이드스크린</PresentationFormat>
  <Paragraphs>143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Cambria Math</vt:lpstr>
      <vt:lpstr>Office 테마</vt:lpstr>
      <vt:lpstr>AES Quantum Circuit Implementation</vt:lpstr>
      <vt:lpstr>Grassl’s Implementation(2016)</vt:lpstr>
      <vt:lpstr>Grassl’s Implementation(2016)</vt:lpstr>
      <vt:lpstr>Langenberg’s Implementation(2020)</vt:lpstr>
      <vt:lpstr>Langenberg’s Implementation(2020)</vt:lpstr>
      <vt:lpstr>Langenberg’s Implementation(2020)</vt:lpstr>
      <vt:lpstr>Langenberg’s Implementation(2020)</vt:lpstr>
      <vt:lpstr>Zou’s Implementation(ASIACRYPT 2020)</vt:lpstr>
      <vt:lpstr>AES Implementations(2016~2020)</vt:lpstr>
      <vt:lpstr>Jaques’s Implementation(EUROCRYPT 2020)</vt:lpstr>
      <vt:lpstr>Jaques’s Implementation(EUROCRYPT 2020)</vt:lpstr>
      <vt:lpstr>Jaques’s Implementation(EUROCRYPT 2020)</vt:lpstr>
      <vt:lpstr>Jaques’s Implementation(EUROCRYPT 2020)</vt:lpstr>
      <vt:lpstr>Jaques’s Implementation(EUROCRYPT 2020)</vt:lpstr>
      <vt:lpstr>Jaques’s Implementation(EUROCRYPT 2020)</vt:lpstr>
      <vt:lpstr>Jaques’s Implementation(EUROCRYPT 2020)</vt:lpstr>
      <vt:lpstr>Grover on AES</vt:lpstr>
      <vt:lpstr>Ours</vt:lpstr>
      <vt:lpstr>Grover on AES</vt:lpstr>
      <vt:lpstr>Grover on AES</vt:lpstr>
      <vt:lpstr>PowerPoint 프레젠테이션</vt:lpstr>
      <vt:lpstr>Grover on AES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 Quantum Circuit Implementation</dc:title>
  <dc:creator>장경배</dc:creator>
  <cp:lastModifiedBy>장경배</cp:lastModifiedBy>
  <cp:revision>170</cp:revision>
  <dcterms:created xsi:type="dcterms:W3CDTF">2022-02-11T05:23:50Z</dcterms:created>
  <dcterms:modified xsi:type="dcterms:W3CDTF">2022-02-20T13:29:11Z</dcterms:modified>
</cp:coreProperties>
</file>